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348" r:id="rId3"/>
    <p:sldId id="337" r:id="rId4"/>
    <p:sldId id="336" r:id="rId5"/>
    <p:sldId id="262" r:id="rId6"/>
    <p:sldId id="313" r:id="rId7"/>
    <p:sldId id="338" r:id="rId8"/>
    <p:sldId id="349" r:id="rId9"/>
    <p:sldId id="350" r:id="rId10"/>
    <p:sldId id="351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66" autoAdjust="0"/>
  </p:normalViewPr>
  <p:slideViewPr>
    <p:cSldViewPr snapToGrid="0">
      <p:cViewPr varScale="1">
        <p:scale>
          <a:sx n="85" d="100"/>
          <a:sy n="85" d="100"/>
        </p:scale>
        <p:origin x="9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b7957a5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b7957a5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fotovoltaico que genera un poco mas del 15% de la energía que consume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673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b7957a52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b7957a52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460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8897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9034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b7957a52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b7957a52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563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b7957a52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b7957a52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Shape 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9" y="0"/>
            <a:ext cx="9062457" cy="5143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507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lite/examples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github.com/lhelontra/tensorflow-on-arm/release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github.com/EdjeElectronics/TensorFlow-Lite-Object-Detection-on-Android-and-Raspberry-Pi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hyperlink" Target="https://ieeexplore.ieee.org/document/8564698" TargetMode="Externa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lite/guide/build_rpi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577300"/>
            <a:ext cx="8520600" cy="12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Python in Microcomputers</a:t>
            </a:r>
            <a:br>
              <a:rPr lang="en-GB" dirty="0"/>
            </a:br>
            <a:r>
              <a:rPr lang="en-GB" dirty="0"/>
              <a:t>an open-source example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23450" y="29775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Kevin Machado-Gamboa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London, </a:t>
            </a:r>
            <a:r>
              <a:rPr lang="en-GB" dirty="0"/>
              <a:t>December</a:t>
            </a:r>
            <a:r>
              <a:rPr lang="en" dirty="0"/>
              <a:t> 3, 2019 </a:t>
            </a:r>
            <a:endParaRPr dirty="0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l="9068" t="58329" r="77735" b="20795"/>
          <a:stretch/>
        </p:blipFill>
        <p:spPr>
          <a:xfrm>
            <a:off x="0" y="0"/>
            <a:ext cx="2004803" cy="101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11ED8-DC3B-4614-884C-D8658B40C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2501"/>
            <a:ext cx="8520600" cy="572700"/>
          </a:xfrm>
        </p:spPr>
        <p:txBody>
          <a:bodyPr/>
          <a:lstStyle/>
          <a:p>
            <a:r>
              <a:rPr lang="en-GB" dirty="0"/>
              <a:t>Features</a:t>
            </a:r>
          </a:p>
        </p:txBody>
      </p:sp>
      <p:sp>
        <p:nvSpPr>
          <p:cNvPr id="4" name="Google Shape;102;p19">
            <a:extLst>
              <a:ext uri="{FF2B5EF4-FFF2-40B4-BE49-F238E27FC236}">
                <a16:creationId xmlns:a16="http://schemas.microsoft.com/office/drawing/2014/main" id="{E142422D-B6AA-4AD2-AF5A-2CD946694D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06366" y="1211621"/>
            <a:ext cx="4937634" cy="2709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 dirty="0">
                <a:solidFill>
                  <a:schemeClr val="tx1"/>
                </a:solidFill>
              </a:rPr>
              <a:t>Some Links: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GB" sz="1400" dirty="0">
                <a:solidFill>
                  <a:schemeClr val="tx1"/>
                </a:solidFill>
              </a:rPr>
              <a:t>Download TensorFlow 2.0 on </a:t>
            </a:r>
            <a:r>
              <a:rPr lang="en-GB" sz="1400" dirty="0" err="1">
                <a:solidFill>
                  <a:schemeClr val="tx1"/>
                </a:solidFill>
              </a:rPr>
              <a:t>RPi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>
                <a:hlinkClick r:id="rId2"/>
              </a:rPr>
              <a:t>https://github.com/lhelontra/tensorflow-on-arm/releases</a:t>
            </a:r>
            <a:endParaRPr lang="en-GB" sz="1400" dirty="0"/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GB" sz="1400" dirty="0">
                <a:solidFill>
                  <a:schemeClr val="tx1"/>
                </a:solidFill>
              </a:rPr>
              <a:t>TensorFlow Examples </a:t>
            </a:r>
            <a:r>
              <a:rPr lang="en-GB" sz="1400" dirty="0">
                <a:hlinkClick r:id="rId3"/>
              </a:rPr>
              <a:t>https://www.tensorflow.org/lite/examples</a:t>
            </a:r>
            <a:endParaRPr lang="en-GB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GB" sz="1400" dirty="0">
                <a:solidFill>
                  <a:schemeClr val="tx1"/>
                </a:solidFill>
              </a:rPr>
              <a:t>Object Detection </a:t>
            </a:r>
            <a:r>
              <a:rPr lang="en-GB" sz="1400" dirty="0">
                <a:hlinkClick r:id="rId4"/>
              </a:rPr>
              <a:t>https://github.com/EdjeElectronics/TensorFlow-Lite-Object-Detection-on-Android-and-Raspberry-Pi</a:t>
            </a:r>
            <a:endParaRPr lang="en-GB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8B3BD-AEED-46DF-AF6B-1F95C16A1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65" y="3656894"/>
            <a:ext cx="1940029" cy="1243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6EEDC5-A0DE-46C6-A8C2-3E6D780DE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368568"/>
            <a:ext cx="790422" cy="1135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E332AE-6E39-440E-A39D-7259E9BE6F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9588" y="1486606"/>
            <a:ext cx="1737612" cy="1079681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1778CF2B-201B-47B4-B797-70FFCE9DB484}"/>
              </a:ext>
            </a:extLst>
          </p:cNvPr>
          <p:cNvSpPr/>
          <p:nvPr/>
        </p:nvSpPr>
        <p:spPr>
          <a:xfrm>
            <a:off x="1377244" y="2923823"/>
            <a:ext cx="395112" cy="5727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618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 details</a:t>
            </a:r>
            <a:endParaRPr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311700" y="1321809"/>
            <a:ext cx="8520600" cy="1850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1400" dirty="0"/>
              <a:t>Linkedin - </a:t>
            </a:r>
            <a:r>
              <a:rPr lang="en-GB" sz="1400" dirty="0"/>
              <a:t>https://www.linkedin.com/in/kevin-machado-gamboa-b958b6167/</a:t>
            </a:r>
            <a:endParaRPr sz="1400" dirty="0"/>
          </a:p>
          <a:p>
            <a:pPr marL="0" lvl="0" indent="0">
              <a:spcBef>
                <a:spcPts val="1600"/>
              </a:spcBef>
              <a:buNone/>
            </a:pPr>
            <a:r>
              <a:rPr lang="en" sz="1400" dirty="0"/>
              <a:t>Github - </a:t>
            </a:r>
            <a:r>
              <a:rPr lang="en-GB" sz="1400" dirty="0"/>
              <a:t>https://github.com/LatinAmericanProgramer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GB" sz="1400" dirty="0"/>
              <a:t>Email: ing.kevin@hotmail.com</a:t>
            </a:r>
          </a:p>
        </p:txBody>
      </p:sp>
      <p:sp>
        <p:nvSpPr>
          <p:cNvPr id="4" name="Google Shape;126;p23">
            <a:extLst>
              <a:ext uri="{FF2B5EF4-FFF2-40B4-BE49-F238E27FC236}">
                <a16:creationId xmlns:a16="http://schemas.microsoft.com/office/drawing/2014/main" id="{ED409657-56FE-4DBD-8712-B9D11B39DDCD}"/>
              </a:ext>
            </a:extLst>
          </p:cNvPr>
          <p:cNvSpPr txBox="1">
            <a:spLocks/>
          </p:cNvSpPr>
          <p:nvPr/>
        </p:nvSpPr>
        <p:spPr>
          <a:xfrm>
            <a:off x="2338056" y="3972803"/>
            <a:ext cx="359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Thank you very much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213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Origin</a:t>
            </a: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121350" y="1067803"/>
            <a:ext cx="4919400" cy="3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Cali, Colombia</a:t>
            </a:r>
            <a:endParaRPr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lvl="0">
              <a:spcBef>
                <a:spcPts val="1600"/>
              </a:spcBef>
            </a:pPr>
            <a:r>
              <a:rPr lang="en-US" dirty="0"/>
              <a:t>The Biomedical Engineering Research Group, </a:t>
            </a:r>
            <a:r>
              <a:rPr lang="en-GB" b="1" dirty="0"/>
              <a:t>GBIO</a:t>
            </a:r>
          </a:p>
          <a:p>
            <a:pPr lvl="0">
              <a:spcBef>
                <a:spcPts val="1600"/>
              </a:spcBef>
            </a:pPr>
            <a:endParaRPr lang="en-GB" b="1" dirty="0"/>
          </a:p>
          <a:p>
            <a:pPr>
              <a:spcBef>
                <a:spcPts val="1600"/>
              </a:spcBef>
            </a:pPr>
            <a:r>
              <a:rPr lang="en-GB" dirty="0"/>
              <a:t>Biomedical engineer from </a:t>
            </a:r>
            <a:r>
              <a:rPr lang="en-GB" b="1" dirty="0"/>
              <a:t>Universidad Autonoma de Occidente</a:t>
            </a:r>
          </a:p>
          <a:p>
            <a:pPr lvl="0">
              <a:spcBef>
                <a:spcPts val="1600"/>
              </a:spcBef>
            </a:pPr>
            <a:endParaRPr dirty="0"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l="13813" t="30719" r="61458"/>
          <a:stretch/>
        </p:blipFill>
        <p:spPr>
          <a:xfrm>
            <a:off x="5617075" y="213400"/>
            <a:ext cx="2774026" cy="2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l="14777" t="32700" r="51598"/>
          <a:stretch/>
        </p:blipFill>
        <p:spPr>
          <a:xfrm>
            <a:off x="5617075" y="3072323"/>
            <a:ext cx="2774026" cy="1780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3372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01067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/>
              <a:t>Development of a low-cost pulse oximeter simulator for educational purposes</a:t>
            </a: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9582"/>
            <a:ext cx="3617993" cy="3591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4A7DED-5FD4-418A-B183-1C33ED428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966" y="1985384"/>
            <a:ext cx="5470034" cy="24046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BB8260-8075-403F-82B5-68B842039AE2}"/>
              </a:ext>
            </a:extLst>
          </p:cNvPr>
          <p:cNvSpPr/>
          <p:nvPr/>
        </p:nvSpPr>
        <p:spPr>
          <a:xfrm>
            <a:off x="6716889" y="2122311"/>
            <a:ext cx="2307977" cy="21223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11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26421" y="-13842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algn="l">
              <a:buClr>
                <a:srgbClr val="000000"/>
              </a:buClr>
              <a:buSzPct val="45833"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MARCO TEÓRICO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CCD25E-2CC9-452C-9422-8F01CC8D0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90" y="946998"/>
            <a:ext cx="7589520" cy="35820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8D5F44-79C9-46A5-819F-F8B17D35C67E}"/>
              </a:ext>
            </a:extLst>
          </p:cNvPr>
          <p:cNvSpPr/>
          <p:nvPr/>
        </p:nvSpPr>
        <p:spPr>
          <a:xfrm>
            <a:off x="1940413" y="4838640"/>
            <a:ext cx="59999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Referencia</a:t>
            </a:r>
            <a:r>
              <a:rPr lang="en-GB" dirty="0"/>
              <a:t>: https://www.howequipmentworks.com/pulse_oximeter/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3CB7DC-FC8C-4880-B4BC-A8BE3C10C722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2322983" y="1107206"/>
            <a:ext cx="967244" cy="27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F3B9D8-68BD-4039-B613-42E9F9E99A1C}"/>
              </a:ext>
            </a:extLst>
          </p:cNvPr>
          <p:cNvCxnSpPr>
            <a:cxnSpLocks/>
          </p:cNvCxnSpPr>
          <p:nvPr/>
        </p:nvCxnSpPr>
        <p:spPr>
          <a:xfrm flipV="1">
            <a:off x="4528074" y="1074594"/>
            <a:ext cx="912606" cy="304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9C2B25-102C-4943-BF42-3C3424CF1E6C}"/>
              </a:ext>
            </a:extLst>
          </p:cNvPr>
          <p:cNvSpPr txBox="1"/>
          <p:nvPr/>
        </p:nvSpPr>
        <p:spPr>
          <a:xfrm>
            <a:off x="1135304" y="799429"/>
            <a:ext cx="2375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Red light </a:t>
            </a:r>
            <a:r>
              <a:rPr lang="es-CO" dirty="0" err="1"/>
              <a:t>emition</a:t>
            </a:r>
            <a:r>
              <a:rPr lang="es-CO" dirty="0"/>
              <a:t> </a:t>
            </a:r>
            <a:r>
              <a:rPr lang="es-CO" dirty="0" err="1"/>
              <a:t>diode</a:t>
            </a:r>
            <a:endParaRPr lang="es-C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CEFBD7-2422-469C-8108-905DE157C678}"/>
              </a:ext>
            </a:extLst>
          </p:cNvPr>
          <p:cNvSpPr txBox="1"/>
          <p:nvPr/>
        </p:nvSpPr>
        <p:spPr>
          <a:xfrm>
            <a:off x="4257471" y="799429"/>
            <a:ext cx="2751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err="1"/>
              <a:t>Infrared</a:t>
            </a:r>
            <a:r>
              <a:rPr lang="es-CO" dirty="0"/>
              <a:t> light </a:t>
            </a:r>
            <a:r>
              <a:rPr lang="es-CO" dirty="0" err="1"/>
              <a:t>emition</a:t>
            </a:r>
            <a:r>
              <a:rPr lang="es-CO" dirty="0"/>
              <a:t> </a:t>
            </a:r>
            <a:r>
              <a:rPr lang="es-CO" dirty="0" err="1"/>
              <a:t>diode</a:t>
            </a:r>
            <a:endParaRPr lang="es-CO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D2E375-7B3B-4A43-BC71-29D07F3D3431}"/>
              </a:ext>
            </a:extLst>
          </p:cNvPr>
          <p:cNvSpPr txBox="1"/>
          <p:nvPr/>
        </p:nvSpPr>
        <p:spPr>
          <a:xfrm>
            <a:off x="2135819" y="4230070"/>
            <a:ext cx="3497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Red-</a:t>
            </a:r>
            <a:r>
              <a:rPr lang="es-CO" dirty="0" err="1"/>
              <a:t>Infrared</a:t>
            </a:r>
            <a:r>
              <a:rPr lang="es-CO" dirty="0"/>
              <a:t> light detector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BD43EF-0A9F-4010-854B-DEAD80C0F8D2}"/>
              </a:ext>
            </a:extLst>
          </p:cNvPr>
          <p:cNvCxnSpPr>
            <a:cxnSpLocks/>
          </p:cNvCxnSpPr>
          <p:nvPr/>
        </p:nvCxnSpPr>
        <p:spPr>
          <a:xfrm>
            <a:off x="3911241" y="4032590"/>
            <a:ext cx="0" cy="19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152068-003F-4F43-AFEA-7B8CE40503A5}"/>
              </a:ext>
            </a:extLst>
          </p:cNvPr>
          <p:cNvCxnSpPr>
            <a:cxnSpLocks/>
          </p:cNvCxnSpPr>
          <p:nvPr/>
        </p:nvCxnSpPr>
        <p:spPr>
          <a:xfrm>
            <a:off x="890041" y="3642007"/>
            <a:ext cx="1888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298735-3142-48E5-BE69-6B30AEE86D1C}"/>
              </a:ext>
            </a:extLst>
          </p:cNvPr>
          <p:cNvCxnSpPr>
            <a:cxnSpLocks/>
          </p:cNvCxnSpPr>
          <p:nvPr/>
        </p:nvCxnSpPr>
        <p:spPr>
          <a:xfrm>
            <a:off x="890041" y="1930738"/>
            <a:ext cx="1888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0CA14A9-C171-4DFE-A1B2-139CCA136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026" y="2092412"/>
            <a:ext cx="2781104" cy="13066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1238E7-6B07-411F-AB58-0CA555E3A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7328" y="1773575"/>
            <a:ext cx="1647825" cy="3143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AAC9331-6DC0-4DD2-A44B-9EDDDED3D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846" y="3406289"/>
            <a:ext cx="16478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3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SEÑAL SIMULADA DESDE LA INTERFAZ</a:t>
            </a:r>
            <a:endParaRPr sz="2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dirty="0"/>
          </a:p>
        </p:txBody>
      </p:sp>
      <p:sp>
        <p:nvSpPr>
          <p:cNvPr id="162" name="Google Shape;162;p14"/>
          <p:cNvSpPr/>
          <p:nvPr/>
        </p:nvSpPr>
        <p:spPr>
          <a:xfrm>
            <a:off x="272142" y="770759"/>
            <a:ext cx="40059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Materialización de señales de excitación para los diodos rojo e infrarrojo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4"/>
          <p:cNvSpPr/>
          <p:nvPr/>
        </p:nvSpPr>
        <p:spPr>
          <a:xfrm>
            <a:off x="5502070" y="882266"/>
            <a:ext cx="29718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Señales de excitación para los diodos rojo e infrarrojo</a:t>
            </a:r>
            <a:br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Osciloscopio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500369" y="2231308"/>
            <a:ext cx="3385607" cy="190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4" descr="https://lh6.googleusercontent.com/FfE0GmSIh-HdSud5Ba-d057gazcBvCDr-wP52Hg2YJVfUaT-nWd58WEYW2Q1vKcUx0bLqd1HLM-G7XZAqexlqOgOWOzvASyDJKgkcSy5-nHJsSe61s0mR4yU0ymcI6Cwu82IPcX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0635" y="1980274"/>
            <a:ext cx="3962107" cy="2406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17714" y="205978"/>
            <a:ext cx="8229600" cy="86082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algn="l">
              <a:buClr>
                <a:srgbClr val="000000"/>
              </a:buClr>
              <a:buSzPct val="45833"/>
            </a:pPr>
            <a:r>
              <a:rPr lang="es-CO" sz="2400" b="1" cap="all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Construcción de tarjeta impresa</a:t>
            </a:r>
            <a:br>
              <a:rPr lang="es-CO" sz="2400" b="1" cap="all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/>
          </a:p>
        </p:txBody>
      </p:sp>
      <p:pic>
        <p:nvPicPr>
          <p:cNvPr id="11" name="image64.png">
            <a:extLst>
              <a:ext uri="{FF2B5EF4-FFF2-40B4-BE49-F238E27FC236}">
                <a16:creationId xmlns:a16="http://schemas.microsoft.com/office/drawing/2014/main" id="{C218BF03-8AA2-4FBB-8527-5C5973AEAD6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0" y="949072"/>
            <a:ext cx="4132047" cy="3725798"/>
          </a:xfrm>
          <a:prstGeom prst="rect">
            <a:avLst/>
          </a:prstGeom>
          <a:ln/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F700C6B-73C9-4443-BD11-8D5D767F4DA8}"/>
              </a:ext>
            </a:extLst>
          </p:cNvPr>
          <p:cNvSpPr/>
          <p:nvPr/>
        </p:nvSpPr>
        <p:spPr>
          <a:xfrm>
            <a:off x="4227407" y="2571750"/>
            <a:ext cx="504706" cy="4354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36.png">
            <a:extLst>
              <a:ext uri="{FF2B5EF4-FFF2-40B4-BE49-F238E27FC236}">
                <a16:creationId xmlns:a16="http://schemas.microsoft.com/office/drawing/2014/main" id="{D6DA090D-7BD3-4582-A9C7-F7E1BAAACA4B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972742" y="1463868"/>
            <a:ext cx="1696931" cy="1689237"/>
          </a:xfrm>
          <a:prstGeom prst="rect">
            <a:avLst/>
          </a:prstGeom>
          <a:ln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CB3B89-8909-43F4-A643-8CCA57002767}"/>
              </a:ext>
            </a:extLst>
          </p:cNvPr>
          <p:cNvSpPr/>
          <p:nvPr/>
        </p:nvSpPr>
        <p:spPr>
          <a:xfrm>
            <a:off x="4744208" y="600831"/>
            <a:ext cx="21540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</a:t>
            </a:r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free software </a:t>
            </a:r>
            <a:r>
              <a:rPr lang="es-CO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Fusion</a:t>
            </a:r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360</a:t>
            </a:r>
            <a:endParaRPr lang="es-CO" dirty="0"/>
          </a:p>
        </p:txBody>
      </p:sp>
      <p:pic>
        <p:nvPicPr>
          <p:cNvPr id="8" name="image47.png">
            <a:extLst>
              <a:ext uri="{FF2B5EF4-FFF2-40B4-BE49-F238E27FC236}">
                <a16:creationId xmlns:a16="http://schemas.microsoft.com/office/drawing/2014/main" id="{D59DDA85-B36C-458F-A45A-CC2F8427A745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229356" y="1463868"/>
            <a:ext cx="1696930" cy="1689238"/>
          </a:xfrm>
          <a:prstGeom prst="rect">
            <a:avLst/>
          </a:prstGeom>
          <a:ln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1C277D-3CDE-4FC2-910E-D303895E4A45}"/>
              </a:ext>
            </a:extLst>
          </p:cNvPr>
          <p:cNvSpPr/>
          <p:nvPr/>
        </p:nvSpPr>
        <p:spPr>
          <a:xfrm>
            <a:off x="7175705" y="681670"/>
            <a:ext cx="1696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Artificial </a:t>
            </a:r>
            <a:r>
              <a:rPr lang="es-CO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finger</a:t>
            </a:r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printed</a:t>
            </a:r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PLC</a:t>
            </a:r>
            <a:endParaRPr lang="es-CO" dirty="0"/>
          </a:p>
        </p:txBody>
      </p:sp>
      <p:pic>
        <p:nvPicPr>
          <p:cNvPr id="12" name="image69.png">
            <a:extLst>
              <a:ext uri="{FF2B5EF4-FFF2-40B4-BE49-F238E27FC236}">
                <a16:creationId xmlns:a16="http://schemas.microsoft.com/office/drawing/2014/main" id="{A7FF62FA-5A6D-4768-86FC-1BDBC54815A2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5715261" y="3293070"/>
            <a:ext cx="2713809" cy="175282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40737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12604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Graphical User Interface</a:t>
            </a:r>
            <a:endParaRPr dirty="0"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98825" y="4001826"/>
            <a:ext cx="8520600" cy="915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 dirty="0">
                <a:solidFill>
                  <a:schemeClr val="tx1"/>
                </a:solidFill>
              </a:rPr>
              <a:t>References: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GB" sz="1400" u="sng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https://ieeexplore.ieee.org/document/8564698</a:t>
            </a:r>
            <a:endParaRPr lang="en-GB" sz="1400" u="sng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GB" sz="1400" dirty="0">
                <a:solidFill>
                  <a:schemeClr val="tx1"/>
                </a:solidFill>
              </a:rPr>
              <a:t>https://github.com/LatinAmericanProgramer/UAO_SpO2_Sim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4DADD-A775-48FA-BE73-AA1D3F1CB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16" y="1435395"/>
            <a:ext cx="4076233" cy="2321136"/>
          </a:xfrm>
          <a:prstGeom prst="rect">
            <a:avLst/>
          </a:prstGeom>
        </p:spPr>
      </p:pic>
      <p:pic>
        <p:nvPicPr>
          <p:cNvPr id="2" name="Open Source SpO2 Simulator_Medium">
            <a:hlinkClick r:id="" action="ppaction://media"/>
            <a:extLst>
              <a:ext uri="{FF2B5EF4-FFF2-40B4-BE49-F238E27FC236}">
                <a16:creationId xmlns:a16="http://schemas.microsoft.com/office/drawing/2014/main" id="{CAA893AF-BFCB-4CFF-8FCC-A06A8A6D1A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06186" y="1238864"/>
            <a:ext cx="4814609" cy="27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2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62C35-4EBD-4F6C-9312-007571DB9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635"/>
            <a:ext cx="8520600" cy="572700"/>
          </a:xfrm>
        </p:spPr>
        <p:txBody>
          <a:bodyPr/>
          <a:lstStyle/>
          <a:p>
            <a:r>
              <a:rPr lang="en-GB" dirty="0"/>
              <a:t>The GBIO 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F75C5-4589-4F8A-BECF-7CF291D7F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796" y="1549067"/>
            <a:ext cx="1468647" cy="1468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65BAD8-AC9C-48B8-B2F5-C247A523C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157" y="1549067"/>
            <a:ext cx="1276709" cy="17190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2F0E53-114D-45FF-AEDB-F5A7782FC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338524"/>
            <a:ext cx="1660822" cy="2140165"/>
          </a:xfrm>
          <a:prstGeom prst="rect">
            <a:avLst/>
          </a:prstGeom>
        </p:spPr>
      </p:pic>
      <p:sp>
        <p:nvSpPr>
          <p:cNvPr id="10" name="Google Shape;101;p19">
            <a:extLst>
              <a:ext uri="{FF2B5EF4-FFF2-40B4-BE49-F238E27FC236}">
                <a16:creationId xmlns:a16="http://schemas.microsoft.com/office/drawing/2014/main" id="{58F00E4A-4065-47E1-8518-6A88E0F7C8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3478689"/>
            <a:ext cx="2055300" cy="10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GB" sz="1100" dirty="0"/>
              <a:t>Andrés Mauricio González Vargas</a:t>
            </a:r>
          </a:p>
          <a:p>
            <a:pPr marL="0" lvl="0" indent="0" algn="ctr">
              <a:buNone/>
            </a:pPr>
            <a:endParaRPr lang="en-GB" sz="1100" dirty="0"/>
          </a:p>
          <a:p>
            <a:pPr marL="0" lvl="0" indent="0" algn="ctr">
              <a:buNone/>
            </a:pPr>
            <a:r>
              <a:rPr lang="en" sz="1100" dirty="0"/>
              <a:t>Director of the Research Group GBIO</a:t>
            </a:r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 dirty="0"/>
              <a:t>Universidad Autonoma de Occidente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100" dirty="0"/>
          </a:p>
        </p:txBody>
      </p:sp>
      <p:sp>
        <p:nvSpPr>
          <p:cNvPr id="11" name="Google Shape;101;p19">
            <a:extLst>
              <a:ext uri="{FF2B5EF4-FFF2-40B4-BE49-F238E27FC236}">
                <a16:creationId xmlns:a16="http://schemas.microsoft.com/office/drawing/2014/main" id="{3571A2B8-B543-4092-BCC9-301E9700A70E}"/>
              </a:ext>
            </a:extLst>
          </p:cNvPr>
          <p:cNvSpPr txBox="1">
            <a:spLocks/>
          </p:cNvSpPr>
          <p:nvPr/>
        </p:nvSpPr>
        <p:spPr>
          <a:xfrm>
            <a:off x="2559861" y="3478689"/>
            <a:ext cx="20553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None/>
            </a:pPr>
            <a:r>
              <a:rPr lang="en-GB" sz="1100" dirty="0"/>
              <a:t>Julián David Loaiza Duque</a:t>
            </a:r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 dirty="0"/>
              <a:t>Research Assistant, Biomedical Engineer</a:t>
            </a:r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 dirty="0"/>
              <a:t>Universidad Autonoma de Occidente</a:t>
            </a:r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Font typeface="Arial"/>
              <a:buNone/>
            </a:pPr>
            <a:endParaRPr lang="en-GB" sz="1100" dirty="0"/>
          </a:p>
        </p:txBody>
      </p:sp>
      <p:sp>
        <p:nvSpPr>
          <p:cNvPr id="12" name="Google Shape;101;p19">
            <a:extLst>
              <a:ext uri="{FF2B5EF4-FFF2-40B4-BE49-F238E27FC236}">
                <a16:creationId xmlns:a16="http://schemas.microsoft.com/office/drawing/2014/main" id="{F2CC5428-2198-42EC-BB0A-20E8D44002AF}"/>
              </a:ext>
            </a:extLst>
          </p:cNvPr>
          <p:cNvSpPr txBox="1">
            <a:spLocks/>
          </p:cNvSpPr>
          <p:nvPr/>
        </p:nvSpPr>
        <p:spPr>
          <a:xfrm>
            <a:off x="5298469" y="3478689"/>
            <a:ext cx="20553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GB" sz="1100" dirty="0"/>
              <a:t>Julian Camilo Varela</a:t>
            </a:r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 dirty="0"/>
              <a:t>Biomedical Engineer</a:t>
            </a:r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 dirty="0"/>
              <a:t>Universidad Autonoma de Occidente</a:t>
            </a:r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Font typeface="Arial"/>
              <a:buNone/>
            </a:pP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4096055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81E301-87D7-47E9-9CF9-BCF5EA4E6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084"/>
            <a:ext cx="7720720" cy="2628537"/>
          </a:xfrm>
          <a:prstGeom prst="rect">
            <a:avLst/>
          </a:prstGeom>
        </p:spPr>
      </p:pic>
      <p:sp>
        <p:nvSpPr>
          <p:cNvPr id="6" name="Google Shape;102;p19">
            <a:extLst>
              <a:ext uri="{FF2B5EF4-FFF2-40B4-BE49-F238E27FC236}">
                <a16:creationId xmlns:a16="http://schemas.microsoft.com/office/drawing/2014/main" id="{CC80649E-BC8A-48D4-94CE-9A1FC4C44B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4227934"/>
            <a:ext cx="4910667" cy="915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 dirty="0">
                <a:solidFill>
                  <a:schemeClr val="tx1"/>
                </a:solidFill>
              </a:rPr>
              <a:t>Reference:</a:t>
            </a:r>
          </a:p>
          <a:p>
            <a:r>
              <a:rPr lang="en-GB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https://www.tensorflow.org/lite/guide/build_rpi</a:t>
            </a:r>
            <a:endParaRPr lang="en-GB"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7BBDE1-476A-4621-9610-4625FE38C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847" y="2720621"/>
            <a:ext cx="5306306" cy="190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361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16972</TotalTime>
  <Words>296</Words>
  <Application>Microsoft Office PowerPoint</Application>
  <PresentationFormat>On-screen Show (16:9)</PresentationFormat>
  <Paragraphs>49</Paragraphs>
  <Slides>11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Simple Light</vt:lpstr>
      <vt:lpstr>Python in Microcomputers an open-source example</vt:lpstr>
      <vt:lpstr>Project Origin</vt:lpstr>
      <vt:lpstr>Development of a low-cost pulse oximeter simulator for educational purposes</vt:lpstr>
      <vt:lpstr>MARCO TEÓRICO</vt:lpstr>
      <vt:lpstr>SEÑAL SIMULADA DESDE LA INTERFAZ </vt:lpstr>
      <vt:lpstr>Construcción de tarjeta impresa </vt:lpstr>
      <vt:lpstr>Graphical User Interface</vt:lpstr>
      <vt:lpstr>The GBIO Team</vt:lpstr>
      <vt:lpstr>PowerPoint Presentation</vt:lpstr>
      <vt:lpstr>Features</vt:lpstr>
      <vt:lpstr>Contact details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over Auscultation</dc:title>
  <cp:lastModifiedBy>kevin k</cp:lastModifiedBy>
  <cp:revision>53</cp:revision>
  <dcterms:modified xsi:type="dcterms:W3CDTF">2019-12-01T17:21:48Z</dcterms:modified>
</cp:coreProperties>
</file>